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317" r:id="rId3"/>
    <p:sldId id="318" r:id="rId4"/>
    <p:sldId id="291" r:id="rId5"/>
    <p:sldId id="307" r:id="rId6"/>
    <p:sldId id="319" r:id="rId7"/>
    <p:sldId id="278" r:id="rId8"/>
  </p:sldIdLst>
  <p:sldSz cx="10691813" cy="7559675"/>
  <p:notesSz cx="6858000" cy="9144000"/>
  <p:defaultTextStyle>
    <a:defPPr>
      <a:defRPr lang="en-US"/>
    </a:defPPr>
    <a:lvl1pPr marL="0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1pPr>
    <a:lvl2pPr marL="521437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2pPr>
    <a:lvl3pPr marL="1042873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3pPr>
    <a:lvl4pPr marL="1564310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4pPr>
    <a:lvl5pPr marL="2085746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5pPr>
    <a:lvl6pPr marL="2607183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6pPr>
    <a:lvl7pPr marL="3128620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7pPr>
    <a:lvl8pPr marL="3650056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8pPr>
    <a:lvl9pPr marL="4171493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1" userDrawn="1">
          <p15:clr>
            <a:srgbClr val="A4A3A4"/>
          </p15:clr>
        </p15:guide>
        <p15:guide id="2" pos="336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tin Jenner" initials="MJ" lastIdx="7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6DAD9"/>
    <a:srgbClr val="E30613"/>
    <a:srgbClr val="33373C"/>
    <a:srgbClr val="33FF34"/>
    <a:srgbClr val="828186"/>
    <a:srgbClr val="A5A9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58" autoAdjust="0"/>
    <p:restoredTop sz="67311" autoAdjust="0"/>
  </p:normalViewPr>
  <p:slideViewPr>
    <p:cSldViewPr showGuides="1">
      <p:cViewPr>
        <p:scale>
          <a:sx n="70" d="100"/>
          <a:sy n="70" d="100"/>
        </p:scale>
        <p:origin x="-40" y="-64"/>
      </p:cViewPr>
      <p:guideLst>
        <p:guide orient="horz" pos="2381"/>
        <p:guide pos="33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g>
</file>

<file path=ppt/media/image10.tiff>
</file>

<file path=ppt/media/image11.tiff>
</file>

<file path=ppt/media/image12.png>
</file>

<file path=ppt/media/image2.png>
</file>

<file path=ppt/media/image3.png>
</file>

<file path=ppt/media/image5.tif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AEFA44-0771-4DFC-B26A-9102D4547DD2}" type="datetimeFigureOut">
              <a:rPr lang="en-GB" smtClean="0"/>
              <a:t>25/11/2019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04A314-C704-4C33-84AA-6D9A56C39AB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79104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ilymail.co.uk/news/article-7556279/Andrew-Wakefield-struck-anti-MMR-science-millionaire-lifestyle.html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Lessens the affect of a individual paper  (</a:t>
            </a:r>
            <a:r>
              <a:rPr lang="en-GB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Andrew Wakefield was struck off after his anti-MMR 'science </a:t>
            </a:r>
            <a:r>
              <a:rPr lang="en-US" dirty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Placed your work against a backdrop of wider studies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A314-C704-4C33-84AA-6D9A56C39AB3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1797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A314-C704-4C33-84AA-6D9A56C39AB3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67096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A314-C704-4C33-84AA-6D9A56C39AB3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86059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However, the arguments presented in the book were challenged some years later by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Knipschild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(1994) among others, who undertook a systematic review of all the evidence surrounding the effectiveness of vitamin C and came to very different conclusions.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A314-C704-4C33-84AA-6D9A56C39AB3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8646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A314-C704-4C33-84AA-6D9A56C39AB3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748763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tif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"/>
            <a:ext cx="10691813" cy="7559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36477" y="1951039"/>
            <a:ext cx="8018860" cy="1483043"/>
          </a:xfrm>
        </p:spPr>
        <p:txBody>
          <a:bodyPr anchor="b">
            <a:normAutofit/>
          </a:bodyPr>
          <a:lstStyle>
            <a:lvl1pPr algn="ctr">
              <a:defRPr sz="3000" spc="46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6" y="3500438"/>
            <a:ext cx="8018860" cy="1574800"/>
          </a:xfrm>
        </p:spPr>
        <p:txBody>
          <a:bodyPr>
            <a:normAutofit/>
          </a:bodyPr>
          <a:lstStyle>
            <a:lvl1pPr marL="0" indent="0" algn="ctr">
              <a:buNone/>
              <a:defRPr sz="1100" spc="350" baseline="0">
                <a:solidFill>
                  <a:schemeClr val="bg1"/>
                </a:solidFill>
              </a:defRPr>
            </a:lvl1pPr>
            <a:lvl2pPr marL="377979" indent="0" algn="ctr">
              <a:buNone/>
              <a:defRPr sz="1653"/>
            </a:lvl2pPr>
            <a:lvl3pPr marL="755957" indent="0" algn="ctr">
              <a:buNone/>
              <a:defRPr sz="1488"/>
            </a:lvl3pPr>
            <a:lvl4pPr marL="1133936" indent="0" algn="ctr">
              <a:buNone/>
              <a:defRPr sz="1323"/>
            </a:lvl4pPr>
            <a:lvl5pPr marL="1511915" indent="0" algn="ctr">
              <a:buNone/>
              <a:defRPr sz="1323"/>
            </a:lvl5pPr>
            <a:lvl6pPr marL="1889893" indent="0" algn="ctr">
              <a:buNone/>
              <a:defRPr sz="1323"/>
            </a:lvl6pPr>
            <a:lvl7pPr marL="2267872" indent="0" algn="ctr">
              <a:buNone/>
              <a:defRPr sz="1323"/>
            </a:lvl7pPr>
            <a:lvl8pPr marL="2645851" indent="0" algn="ctr">
              <a:buNone/>
              <a:defRPr sz="1323"/>
            </a:lvl8pPr>
            <a:lvl9pPr marL="3023829" indent="0" algn="ctr">
              <a:buNone/>
              <a:defRPr sz="1323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900" y="4997831"/>
            <a:ext cx="5207000" cy="256184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4300" y="2"/>
            <a:ext cx="5205600" cy="217594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40" y="510382"/>
            <a:ext cx="1756800" cy="66495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2506" y="610394"/>
            <a:ext cx="1468769" cy="1188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01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grey, text on right">
    <p:bg>
      <p:bgPr>
        <a:solidFill>
          <a:srgbClr val="D6DA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-794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422106" y="1560017"/>
            <a:ext cx="4917440" cy="5267821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42210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13" name="Title 6"/>
          <p:cNvSpPr>
            <a:spLocks noGrp="1"/>
          </p:cNvSpPr>
          <p:nvPr>
            <p:ph type="title" hasCustomPrompt="1"/>
          </p:nvPr>
        </p:nvSpPr>
        <p:spPr>
          <a:xfrm>
            <a:off x="5422106" y="385818"/>
            <a:ext cx="4917440" cy="567477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8153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Content &amp; 2 x Images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2" y="-2"/>
            <a:ext cx="5343525" cy="3779838"/>
          </a:xfrm>
          <a:prstGeom prst="rect">
            <a:avLst/>
          </a:prstGeom>
          <a:solidFill>
            <a:srgbClr val="333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53" dirty="0"/>
          </a:p>
        </p:txBody>
      </p:sp>
      <p:sp>
        <p:nvSpPr>
          <p:cNvPr id="7" name="Rectangle 6"/>
          <p:cNvSpPr/>
          <p:nvPr userDrawn="1"/>
        </p:nvSpPr>
        <p:spPr>
          <a:xfrm>
            <a:off x="5343527" y="3779837"/>
            <a:ext cx="5343525" cy="37798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53" dirty="0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" y="3779837"/>
            <a:ext cx="5343525" cy="3779838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72802" y="4780711"/>
            <a:ext cx="4094252" cy="2133600"/>
          </a:xfrm>
        </p:spPr>
        <p:txBody>
          <a:bodyPr/>
          <a:lstStyle>
            <a:lvl1pPr>
              <a:spcAft>
                <a:spcPts val="1200"/>
              </a:spcAft>
              <a:defRPr sz="1200" spc="320" baseline="0">
                <a:solidFill>
                  <a:schemeClr val="bg1"/>
                </a:solidFill>
              </a:defRPr>
            </a:lvl1pPr>
            <a:lvl2pPr marL="0" indent="0">
              <a:lnSpc>
                <a:spcPct val="120000"/>
              </a:lnSpc>
              <a:defRPr>
                <a:solidFill>
                  <a:schemeClr val="bg1"/>
                </a:solidFill>
              </a:defRPr>
            </a:lvl2pPr>
            <a:lvl3pPr marL="174625" indent="0">
              <a:lnSpc>
                <a:spcPct val="120000"/>
              </a:lnSpc>
              <a:defRPr>
                <a:solidFill>
                  <a:schemeClr val="bg1"/>
                </a:solidFill>
              </a:defRPr>
            </a:lvl3pPr>
            <a:lvl4pPr marL="360363" indent="0">
              <a:lnSpc>
                <a:spcPct val="120000"/>
              </a:lnSpc>
              <a:defRPr>
                <a:solidFill>
                  <a:schemeClr val="bg1"/>
                </a:solidFill>
              </a:defRPr>
            </a:lvl4pPr>
            <a:lvl5pPr marL="534988" indent="0">
              <a:lnSpc>
                <a:spcPct val="12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9B7D4B9-814E-482A-ADA1-7D874ADCE05F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14"/>
          </p:nvPr>
        </p:nvSpPr>
        <p:spPr>
          <a:xfrm>
            <a:off x="718254" y="991259"/>
            <a:ext cx="4094252" cy="2133600"/>
          </a:xfrm>
        </p:spPr>
        <p:txBody>
          <a:bodyPr/>
          <a:lstStyle>
            <a:lvl1pPr>
              <a:spcAft>
                <a:spcPts val="1200"/>
              </a:spcAft>
              <a:defRPr sz="1200" spc="320" baseline="0">
                <a:solidFill>
                  <a:schemeClr val="bg1"/>
                </a:solidFill>
              </a:defRPr>
            </a:lvl1pPr>
            <a:lvl2pPr marL="0" indent="0">
              <a:lnSpc>
                <a:spcPct val="120000"/>
              </a:lnSpc>
              <a:defRPr>
                <a:solidFill>
                  <a:schemeClr val="bg1"/>
                </a:solidFill>
              </a:defRPr>
            </a:lvl2pPr>
            <a:lvl3pPr marL="174625" indent="0">
              <a:lnSpc>
                <a:spcPct val="120000"/>
              </a:lnSpc>
              <a:defRPr>
                <a:solidFill>
                  <a:schemeClr val="bg1"/>
                </a:solidFill>
              </a:defRPr>
            </a:lvl3pPr>
            <a:lvl4pPr marL="360363" indent="0">
              <a:lnSpc>
                <a:spcPct val="120000"/>
              </a:lnSpc>
              <a:defRPr>
                <a:solidFill>
                  <a:schemeClr val="bg1"/>
                </a:solidFill>
              </a:defRPr>
            </a:lvl4pPr>
            <a:lvl5pPr marL="534988" indent="0">
              <a:lnSpc>
                <a:spcPct val="12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5343527" y="0"/>
            <a:ext cx="5343525" cy="3779838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762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(with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48" t="55174" r="-3129" b="-1109"/>
          <a:stretch/>
        </p:blipFill>
        <p:spPr>
          <a:xfrm>
            <a:off x="0" y="-1"/>
            <a:ext cx="3974306" cy="248443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2206" y="2605088"/>
            <a:ext cx="6286500" cy="3886200"/>
          </a:xfrm>
        </p:spPr>
        <p:txBody>
          <a:bodyPr/>
          <a:lstStyle>
            <a:lvl1pPr>
              <a:spcAft>
                <a:spcPts val="400"/>
              </a:spcAft>
              <a:defRPr sz="1800" spc="400" baseline="0"/>
            </a:lvl1pPr>
            <a:lvl2pPr marL="0" indent="0">
              <a:lnSpc>
                <a:spcPct val="120000"/>
              </a:lnSpc>
              <a:defRPr sz="1400"/>
            </a:lvl2pPr>
            <a:lvl3pPr marL="0" indent="0">
              <a:lnSpc>
                <a:spcPct val="120000"/>
              </a:lnSpc>
              <a:defRPr/>
            </a:lvl3pPr>
            <a:lvl4pPr>
              <a:lnSpc>
                <a:spcPct val="12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D31FA-082D-4023-9E33-93466348B427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955" y="4619625"/>
            <a:ext cx="3901858" cy="294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326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038166"/>
          </a:xfrm>
        </p:spPr>
        <p:txBody>
          <a:bodyPr anchor="ctr">
            <a:normAutofit/>
          </a:bodyPr>
          <a:lstStyle>
            <a:lvl1pPr algn="ctr">
              <a:defRPr sz="3200" spc="4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02" b="59997"/>
          <a:stretch/>
        </p:blipFill>
        <p:spPr>
          <a:xfrm>
            <a:off x="2690601" y="4465637"/>
            <a:ext cx="5649824" cy="2508838"/>
          </a:xfrm>
          <a:prstGeom prst="rect">
            <a:avLst/>
          </a:prstGeom>
          <a:solidFill>
            <a:schemeClr val="accent1"/>
          </a:solidFill>
        </p:spPr>
      </p:pic>
      <p:cxnSp>
        <p:nvCxnSpPr>
          <p:cNvPr id="9" name="Straight Connector 8"/>
          <p:cNvCxnSpPr/>
          <p:nvPr userDrawn="1"/>
        </p:nvCxnSpPr>
        <p:spPr>
          <a:xfrm>
            <a:off x="1" y="6974475"/>
            <a:ext cx="1069181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113" y="2"/>
            <a:ext cx="5302800" cy="199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36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367" userDrawn="1">
          <p15:clr>
            <a:srgbClr val="FBAE40"/>
          </p15:clr>
        </p15:guide>
        <p15:guide id="3" orient="horz" pos="2381" userDrawn="1">
          <p15:clr>
            <a:srgbClr val="FBAE40"/>
          </p15:clr>
        </p15:guide>
        <p15:guide id="4" orient="horz" pos="296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>
            <a:off x="1" y="6974475"/>
            <a:ext cx="1069181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113" y="2"/>
            <a:ext cx="5302800" cy="19938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906" y="2636837"/>
            <a:ext cx="3048000" cy="115368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02" b="59997"/>
          <a:stretch/>
        </p:blipFill>
        <p:spPr>
          <a:xfrm>
            <a:off x="2690601" y="4465637"/>
            <a:ext cx="5649824" cy="2508838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4066487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381" userDrawn="1">
          <p15:clr>
            <a:srgbClr val="FBAE40"/>
          </p15:clr>
        </p15:guide>
        <p15:guide id="2" pos="3367" userDrawn="1">
          <p15:clr>
            <a:srgbClr val="FBAE40"/>
          </p15:clr>
        </p15:guide>
        <p15:guide id="3" orient="horz" pos="2969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CD0AC-EB2B-4CC7-9248-133F3FCBBCD8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Content Placeholder 4"/>
          <p:cNvSpPr>
            <a:spLocks noGrp="1"/>
          </p:cNvSpPr>
          <p:nvPr>
            <p:ph idx="1"/>
          </p:nvPr>
        </p:nvSpPr>
        <p:spPr>
          <a:xfrm>
            <a:off x="504666" y="1560017"/>
            <a:ext cx="9794240" cy="5267821"/>
          </a:xfrm>
        </p:spPr>
        <p:txBody>
          <a:bodyPr>
            <a:normAutofit/>
          </a:bodyPr>
          <a:lstStyle/>
          <a:p>
            <a:r>
              <a:rPr lang="en-GB" dirty="0"/>
              <a:t>Text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04666" y="1022353"/>
            <a:ext cx="97942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9" name="Title 6"/>
          <p:cNvSpPr>
            <a:spLocks noGrp="1"/>
          </p:cNvSpPr>
          <p:nvPr>
            <p:ph type="title" hasCustomPrompt="1"/>
          </p:nvPr>
        </p:nvSpPr>
        <p:spPr>
          <a:xfrm>
            <a:off x="504666" y="385818"/>
            <a:ext cx="9794240" cy="567477"/>
          </a:xfrm>
        </p:spPr>
        <p:txBody>
          <a:bodyPr>
            <a:normAutofit/>
          </a:bodyPr>
          <a:lstStyle>
            <a:lvl1pPr>
              <a:defRPr sz="3600" baseline="0"/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545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Picture Placeholder 8"/>
          <p:cNvSpPr>
            <a:spLocks noGrp="1" noChangeAspect="1"/>
          </p:cNvSpPr>
          <p:nvPr>
            <p:ph type="pic" sz="quarter" idx="13"/>
          </p:nvPr>
        </p:nvSpPr>
        <p:spPr>
          <a:xfrm>
            <a:off x="5649913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04666" y="1560017"/>
            <a:ext cx="4917440" cy="5267821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0466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17" name="Title 6"/>
          <p:cNvSpPr>
            <a:spLocks noGrp="1"/>
          </p:cNvSpPr>
          <p:nvPr>
            <p:ph type="title" hasCustomPrompt="1"/>
          </p:nvPr>
        </p:nvSpPr>
        <p:spPr>
          <a:xfrm>
            <a:off x="504666" y="385818"/>
            <a:ext cx="4917440" cy="567477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1456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3806" y="4364037"/>
            <a:ext cx="2667000" cy="2250850"/>
          </a:xfrm>
        </p:spPr>
        <p:txBody>
          <a:bodyPr/>
          <a:lstStyle>
            <a:lvl1pPr algn="ctr">
              <a:spcAft>
                <a:spcPts val="600"/>
              </a:spcAft>
              <a:defRPr sz="1100" spc="320" baseline="0"/>
            </a:lvl1pPr>
            <a:lvl2pPr algn="ctr"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35A4E-DED3-46A1-A7CF-EEE1AC785408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025106" y="4364037"/>
            <a:ext cx="2667000" cy="2250850"/>
          </a:xfrm>
        </p:spPr>
        <p:txBody>
          <a:bodyPr/>
          <a:lstStyle>
            <a:lvl1pPr algn="ctr">
              <a:spcAft>
                <a:spcPts val="600"/>
              </a:spcAft>
              <a:defRPr sz="1100" spc="320" baseline="0"/>
            </a:lvl1pPr>
            <a:lvl2pPr algn="ctr"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6806406" y="4364037"/>
            <a:ext cx="2667000" cy="2250850"/>
          </a:xfrm>
        </p:spPr>
        <p:txBody>
          <a:bodyPr/>
          <a:lstStyle>
            <a:lvl1pPr algn="ctr">
              <a:spcAft>
                <a:spcPts val="600"/>
              </a:spcAft>
              <a:defRPr sz="1100" spc="320" baseline="0"/>
            </a:lvl1pPr>
            <a:lvl2pPr algn="ctr"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1605306" y="2051737"/>
            <a:ext cx="1944000" cy="1944000"/>
          </a:xfrm>
          <a:prstGeom prst="ellipse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4386606" y="2051737"/>
            <a:ext cx="1944000" cy="1944000"/>
          </a:xfrm>
          <a:prstGeom prst="ellipse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7"/>
          </p:nvPr>
        </p:nvSpPr>
        <p:spPr>
          <a:xfrm>
            <a:off x="7167906" y="2051737"/>
            <a:ext cx="1944000" cy="1944000"/>
          </a:xfrm>
          <a:prstGeom prst="ellipse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819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Picture Placeholder 8"/>
          <p:cNvSpPr>
            <a:spLocks noGrp="1" noChangeAspect="1"/>
          </p:cNvSpPr>
          <p:nvPr>
            <p:ph type="pic" sz="quarter" idx="13"/>
          </p:nvPr>
        </p:nvSpPr>
        <p:spPr>
          <a:xfrm>
            <a:off x="5649913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20" name="Content Placeholder 4"/>
          <p:cNvSpPr>
            <a:spLocks noGrp="1"/>
          </p:cNvSpPr>
          <p:nvPr>
            <p:ph idx="1"/>
          </p:nvPr>
        </p:nvSpPr>
        <p:spPr>
          <a:xfrm>
            <a:off x="504666" y="1560017"/>
            <a:ext cx="4917440" cy="5267821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21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0466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22" name="Title 6"/>
          <p:cNvSpPr>
            <a:spLocks noGrp="1"/>
          </p:cNvSpPr>
          <p:nvPr>
            <p:ph type="title" hasCustomPrompt="1"/>
          </p:nvPr>
        </p:nvSpPr>
        <p:spPr>
          <a:xfrm>
            <a:off x="504666" y="385818"/>
            <a:ext cx="4917440" cy="567477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933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red, text on right">
    <p:bg>
      <p:bgPr>
        <a:solidFill>
          <a:srgbClr val="E306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-794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422106" y="1560017"/>
            <a:ext cx="4917440" cy="5267821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42210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13" name="Title 6"/>
          <p:cNvSpPr>
            <a:spLocks noGrp="1"/>
          </p:cNvSpPr>
          <p:nvPr>
            <p:ph type="title" hasCustomPrompt="1"/>
          </p:nvPr>
        </p:nvSpPr>
        <p:spPr>
          <a:xfrm>
            <a:off x="5422106" y="385818"/>
            <a:ext cx="4917440" cy="567477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7283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whit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649913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04666" y="1560017"/>
            <a:ext cx="4917440" cy="5267821"/>
          </a:xfrm>
        </p:spPr>
        <p:txBody>
          <a:bodyPr>
            <a:normAutofit/>
          </a:bodyPr>
          <a:lstStyle/>
          <a:p>
            <a:r>
              <a:rPr lang="en-GB" dirty="0"/>
              <a:t>Text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0466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13" name="Title 6"/>
          <p:cNvSpPr>
            <a:spLocks noGrp="1"/>
          </p:cNvSpPr>
          <p:nvPr>
            <p:ph type="title" hasCustomPrompt="1"/>
          </p:nvPr>
        </p:nvSpPr>
        <p:spPr>
          <a:xfrm>
            <a:off x="504666" y="385818"/>
            <a:ext cx="4917440" cy="567477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7416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white, text on righ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-794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422106" y="1560017"/>
            <a:ext cx="4917440" cy="5267821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42210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13" name="Title 6"/>
          <p:cNvSpPr>
            <a:spLocks noGrp="1"/>
          </p:cNvSpPr>
          <p:nvPr>
            <p:ph type="title" hasCustomPrompt="1"/>
          </p:nvPr>
        </p:nvSpPr>
        <p:spPr>
          <a:xfrm>
            <a:off x="5422106" y="385818"/>
            <a:ext cx="4917440" cy="567477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66656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grey">
    <p:bg>
      <p:bgPr>
        <a:solidFill>
          <a:srgbClr val="D6DA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649913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8" name="Title 3"/>
          <p:cNvSpPr>
            <a:spLocks noGrp="1"/>
          </p:cNvSpPr>
          <p:nvPr>
            <p:ph type="title"/>
          </p:nvPr>
        </p:nvSpPr>
        <p:spPr>
          <a:xfrm>
            <a:off x="504666" y="385818"/>
            <a:ext cx="4917440" cy="56747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sz="3600" dirty="0"/>
              <a:t>HEADER</a:t>
            </a:r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04666" y="1560017"/>
            <a:ext cx="4917440" cy="5267821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0466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2434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4666" y="385818"/>
            <a:ext cx="9651366" cy="567477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666" y="953293"/>
            <a:ext cx="9651366" cy="587454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174705" y="6986382"/>
            <a:ext cx="2180481" cy="20213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spc="150" baseline="0">
                <a:solidFill>
                  <a:schemeClr val="tx2"/>
                </a:solidFill>
              </a:defRPr>
            </a:lvl1pPr>
          </a:lstStyle>
          <a:p>
            <a:fld id="{C1209DAD-92F4-4EEF-A8EA-9263434B5E48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4666" y="6986382"/>
            <a:ext cx="6670040" cy="20213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spc="150" baseline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55188" y="6986382"/>
            <a:ext cx="800845" cy="20213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spc="150" baseline="0">
                <a:solidFill>
                  <a:schemeClr val="tx2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5738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0" r:id="rId3"/>
    <p:sldLayoutId id="2147483658" r:id="rId4"/>
    <p:sldLayoutId id="2147483656" r:id="rId5"/>
    <p:sldLayoutId id="2147483673" r:id="rId6"/>
    <p:sldLayoutId id="2147483668" r:id="rId7"/>
    <p:sldLayoutId id="2147483674" r:id="rId8"/>
    <p:sldLayoutId id="2147483669" r:id="rId9"/>
    <p:sldLayoutId id="2147483675" r:id="rId10"/>
    <p:sldLayoutId id="2147483666" r:id="rId11"/>
    <p:sldLayoutId id="2147483664" r:id="rId12"/>
    <p:sldLayoutId id="2147483651" r:id="rId13"/>
    <p:sldLayoutId id="2147483672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755957" rtl="0" eaLnBrk="1" latinLnBrk="0" hangingPunct="1">
        <a:lnSpc>
          <a:spcPct val="100000"/>
        </a:lnSpc>
        <a:spcBef>
          <a:spcPct val="0"/>
        </a:spcBef>
        <a:buNone/>
        <a:defRPr sz="3600" kern="1200" cap="all" spc="38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755957" rtl="0" eaLnBrk="1" latinLnBrk="0" hangingPunct="1">
        <a:lnSpc>
          <a:spcPct val="106000"/>
        </a:lnSpc>
        <a:spcBef>
          <a:spcPts val="0"/>
        </a:spcBef>
        <a:buFont typeface="Arial" panose="020B0604020202020204" pitchFamily="34" charset="0"/>
        <a:buNone/>
        <a:defRPr sz="1200" kern="1200">
          <a:solidFill>
            <a:schemeClr val="tx2"/>
          </a:solidFill>
          <a:latin typeface="+mn-lt"/>
          <a:ea typeface="+mn-ea"/>
          <a:cs typeface="+mn-cs"/>
        </a:defRPr>
      </a:lvl1pPr>
      <a:lvl2pPr marL="180975" indent="0" algn="l" defTabSz="755957" rtl="0" eaLnBrk="1" latinLnBrk="0" hangingPunct="1">
        <a:lnSpc>
          <a:spcPct val="106000"/>
        </a:lnSpc>
        <a:spcBef>
          <a:spcPts val="0"/>
        </a:spcBef>
        <a:buFont typeface="Arial" panose="020B0604020202020204" pitchFamily="34" charset="0"/>
        <a:buNone/>
        <a:defRPr sz="1200" kern="1200">
          <a:solidFill>
            <a:schemeClr val="tx2"/>
          </a:solidFill>
          <a:latin typeface="+mn-lt"/>
          <a:ea typeface="+mn-ea"/>
          <a:cs typeface="+mn-cs"/>
        </a:defRPr>
      </a:lvl2pPr>
      <a:lvl3pPr marL="358775" indent="0" algn="l" defTabSz="755957" rtl="0" eaLnBrk="1" latinLnBrk="0" hangingPunct="1">
        <a:lnSpc>
          <a:spcPct val="106000"/>
        </a:lnSpc>
        <a:spcBef>
          <a:spcPts val="0"/>
        </a:spcBef>
        <a:buFont typeface="Arial" panose="020B0604020202020204" pitchFamily="34" charset="0"/>
        <a:buNone/>
        <a:defRPr sz="1200" kern="1200">
          <a:solidFill>
            <a:schemeClr val="tx2"/>
          </a:solidFill>
          <a:latin typeface="+mn-lt"/>
          <a:ea typeface="+mn-ea"/>
          <a:cs typeface="+mn-cs"/>
        </a:defRPr>
      </a:lvl3pPr>
      <a:lvl4pPr marL="539750" indent="0" algn="l" defTabSz="755957" rtl="0" eaLnBrk="1" latinLnBrk="0" hangingPunct="1">
        <a:lnSpc>
          <a:spcPct val="106000"/>
        </a:lnSpc>
        <a:spcBef>
          <a:spcPts val="0"/>
        </a:spcBef>
        <a:buFont typeface="Arial" panose="020B0604020202020204" pitchFamily="34" charset="0"/>
        <a:buNone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717550" indent="0" algn="l" defTabSz="755957" rtl="0" eaLnBrk="1" latinLnBrk="0" hangingPunct="1">
        <a:lnSpc>
          <a:spcPct val="106000"/>
        </a:lnSpc>
        <a:spcBef>
          <a:spcPts val="0"/>
        </a:spcBef>
        <a:buFont typeface="Arial" panose="020B0604020202020204" pitchFamily="34" charset="0"/>
        <a:buNone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2078883" indent="-188989" algn="l" defTabSz="75595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861" indent="-188989" algn="l" defTabSz="75595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840" indent="-188989" algn="l" defTabSz="75595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819" indent="-188989" algn="l" defTabSz="75595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79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57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36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915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93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72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851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829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938214" y="2789237"/>
            <a:ext cx="9753599" cy="1142998"/>
          </a:xfrm>
        </p:spPr>
        <p:txBody>
          <a:bodyPr/>
          <a:lstStyle/>
          <a:p>
            <a:r>
              <a:rPr lang="en-GB" dirty="0"/>
              <a:t>JOE APPLETON</a:t>
            </a:r>
            <a:br>
              <a:rPr lang="en-GB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9216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28A2936-3DFA-8A41-BEC8-9D365DA2C59C}"/>
              </a:ext>
            </a:extLst>
          </p:cNvPr>
          <p:cNvSpPr/>
          <p:nvPr/>
        </p:nvSpPr>
        <p:spPr>
          <a:xfrm>
            <a:off x="1383506" y="2484437"/>
            <a:ext cx="877252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       Why Conduct A Literature Review?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020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28A2936-3DFA-8A41-BEC8-9D365DA2C59C}"/>
              </a:ext>
            </a:extLst>
          </p:cNvPr>
          <p:cNvSpPr/>
          <p:nvPr/>
        </p:nvSpPr>
        <p:spPr>
          <a:xfrm>
            <a:off x="1383506" y="2484437"/>
            <a:ext cx="8772527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“A cornerstone of science is the possibility to critically assess the correctness of scientific claims made and conclusions drawn by other scientists.” (</a:t>
            </a:r>
            <a:r>
              <a:rPr lang="en-GB" sz="3200" dirty="0" err="1">
                <a:solidFill>
                  <a:schemeClr val="bg1"/>
                </a:solidFill>
              </a:rPr>
              <a:t>Plesser</a:t>
            </a:r>
            <a:r>
              <a:rPr lang="en-GB" sz="3200" dirty="0">
                <a:solidFill>
                  <a:schemeClr val="bg1"/>
                </a:solidFill>
              </a:rPr>
              <a:t> 2017, p. 1)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7406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pPr/>
              <a:t>4</a:t>
            </a:fld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0C70AC-36C0-2242-A130-C4E6753CDE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797"/>
            <a:ext cx="11319423" cy="752987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-13494" y="29797"/>
            <a:ext cx="11292636" cy="7684265"/>
          </a:xfrm>
          <a:prstGeom prst="rect">
            <a:avLst/>
          </a:prstGeom>
          <a:solidFill>
            <a:schemeClr val="accent1">
              <a:alpha val="7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1512357" y="141308"/>
            <a:ext cx="7667098" cy="98623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GB" sz="2400" b="1" dirty="0">
              <a:solidFill>
                <a:schemeClr val="bg1"/>
              </a:solidFill>
            </a:endParaRPr>
          </a:p>
          <a:p>
            <a:endParaRPr lang="en-GB" sz="2400" b="1" dirty="0">
              <a:solidFill>
                <a:schemeClr val="bg1"/>
              </a:solidFill>
            </a:endParaRPr>
          </a:p>
          <a:p>
            <a:pPr algn="ctr"/>
            <a:r>
              <a:rPr lang="en-GB" sz="2400" b="1" dirty="0">
                <a:solidFill>
                  <a:schemeClr val="bg1"/>
                </a:solidFill>
              </a:rPr>
              <a:t>Different Types of Literature Reviews</a:t>
            </a:r>
          </a:p>
          <a:p>
            <a:pPr algn="ctr"/>
            <a:endParaRPr lang="en-GB" sz="2400" b="1" dirty="0">
              <a:solidFill>
                <a:schemeClr val="bg1"/>
              </a:solidFill>
            </a:endParaRPr>
          </a:p>
          <a:p>
            <a:pPr algn="ctr"/>
            <a:r>
              <a:rPr lang="en-GB" sz="2400" b="1" dirty="0">
                <a:solidFill>
                  <a:schemeClr val="bg1"/>
                </a:solidFill>
              </a:rPr>
              <a:t> </a:t>
            </a:r>
          </a:p>
          <a:p>
            <a:pPr algn="ctr"/>
            <a:endParaRPr lang="en-GB" sz="2400" b="1" dirty="0">
              <a:solidFill>
                <a:schemeClr val="bg1"/>
              </a:solidFill>
            </a:endParaRPr>
          </a:p>
          <a:p>
            <a:pPr marL="1385773" lvl="2" indent="-342900" algn="ctr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1"/>
                </a:solidFill>
              </a:rPr>
              <a:t>A Narrative Review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GB" sz="2400" b="1" dirty="0">
              <a:solidFill>
                <a:schemeClr val="bg1"/>
              </a:solidFill>
            </a:endParaRPr>
          </a:p>
          <a:p>
            <a:pPr marL="864337" lvl="1" indent="-342900" algn="ctr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1"/>
                </a:solidFill>
              </a:rPr>
              <a:t>A Meta Analysis</a:t>
            </a:r>
          </a:p>
          <a:p>
            <a:pPr algn="ctr"/>
            <a:r>
              <a:rPr lang="en-GB" sz="2400" b="1" dirty="0">
                <a:solidFill>
                  <a:schemeClr val="bg1"/>
                </a:solidFill>
              </a:rPr>
              <a:t> </a:t>
            </a:r>
          </a:p>
          <a:p>
            <a:pPr marL="1385773" lvl="2" indent="-342900" algn="ctr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1"/>
                </a:solidFill>
              </a:rPr>
              <a:t>A Systematic Review </a:t>
            </a:r>
          </a:p>
          <a:p>
            <a:endParaRPr lang="en-GB" sz="2400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marL="457200" indent="-457200">
              <a:buAutoNum type="arabicPeriod" startAt="2"/>
            </a:pPr>
            <a:endParaRPr lang="en-US" sz="2400" b="1" dirty="0">
              <a:solidFill>
                <a:schemeClr val="bg1"/>
              </a:solidFill>
            </a:endParaRPr>
          </a:p>
          <a:p>
            <a:br>
              <a:rPr lang="en-US" sz="2400" b="1" dirty="0">
                <a:solidFill>
                  <a:schemeClr val="bg1"/>
                </a:solidFill>
              </a:rPr>
            </a:br>
            <a:endParaRPr lang="en-US" sz="2400" b="1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932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pPr/>
              <a:t>5</a:t>
            </a:fld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-156" t="-492" r="155" b="660"/>
          <a:stretch/>
        </p:blipFill>
        <p:spPr>
          <a:xfrm>
            <a:off x="-16824" y="-106363"/>
            <a:ext cx="10708638" cy="766603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-140494" y="-106363"/>
            <a:ext cx="10832308" cy="7666038"/>
          </a:xfrm>
          <a:prstGeom prst="rect">
            <a:avLst/>
          </a:prstGeom>
          <a:solidFill>
            <a:schemeClr val="accent1">
              <a:alpha val="7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B04DF82-1EE7-9544-A5DA-94309C6C086F}"/>
              </a:ext>
            </a:extLst>
          </p:cNvPr>
          <p:cNvSpPr txBox="1"/>
          <p:nvPr/>
        </p:nvSpPr>
        <p:spPr>
          <a:xfrm>
            <a:off x="6136750" y="3869054"/>
            <a:ext cx="1775458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Benchmarking </a:t>
            </a:r>
          </a:p>
          <a:p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863EC8E-C97D-9F48-94B4-463A707783C8}"/>
              </a:ext>
            </a:extLst>
          </p:cNvPr>
          <p:cNvSpPr txBox="1"/>
          <p:nvPr/>
        </p:nvSpPr>
        <p:spPr>
          <a:xfrm>
            <a:off x="7411461" y="2358082"/>
            <a:ext cx="2914744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User Feedback </a:t>
            </a:r>
          </a:p>
          <a:p>
            <a:endParaRPr lang="en-US" sz="1400" dirty="0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C87C52-CEC8-E249-AD20-EBD7013CA0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1906" y="709376"/>
            <a:ext cx="3069346" cy="45856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625E7AF-FC5D-D742-90EB-A66C8EBB14F6}"/>
              </a:ext>
            </a:extLst>
          </p:cNvPr>
          <p:cNvSpPr txBox="1"/>
          <p:nvPr/>
        </p:nvSpPr>
        <p:spPr>
          <a:xfrm>
            <a:off x="2194279" y="53925"/>
            <a:ext cx="6324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3000" dirty="0">
                <a:solidFill>
                  <a:schemeClr val="bg1"/>
                </a:solidFill>
              </a:rPr>
              <a:t>Perils of ‘cherry picking’ literature</a:t>
            </a:r>
            <a:endParaRPr lang="en-US" sz="30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1044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pPr/>
              <a:t>6</a:t>
            </a:fld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-156" t="-492" r="155" b="660"/>
          <a:stretch/>
        </p:blipFill>
        <p:spPr>
          <a:xfrm>
            <a:off x="-16824" y="-106363"/>
            <a:ext cx="10708638" cy="766603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-140494" y="-106363"/>
            <a:ext cx="10832308" cy="7666038"/>
          </a:xfrm>
          <a:prstGeom prst="rect">
            <a:avLst/>
          </a:prstGeom>
          <a:solidFill>
            <a:schemeClr val="accent1">
              <a:alpha val="7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863EC8E-C97D-9F48-94B4-463A707783C8}"/>
              </a:ext>
            </a:extLst>
          </p:cNvPr>
          <p:cNvSpPr txBox="1"/>
          <p:nvPr/>
        </p:nvSpPr>
        <p:spPr>
          <a:xfrm>
            <a:off x="7411461" y="2358082"/>
            <a:ext cx="2914744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User Feedback </a:t>
            </a:r>
          </a:p>
          <a:p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25E7AF-FC5D-D742-90EB-A66C8EBB14F6}"/>
              </a:ext>
            </a:extLst>
          </p:cNvPr>
          <p:cNvSpPr txBox="1"/>
          <p:nvPr/>
        </p:nvSpPr>
        <p:spPr>
          <a:xfrm>
            <a:off x="2194279" y="53925"/>
            <a:ext cx="632460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3000" dirty="0">
                <a:solidFill>
                  <a:schemeClr val="bg1"/>
                </a:solidFill>
              </a:rPr>
              <a:t>We can avoid cherry picking through a systematic review </a:t>
            </a:r>
            <a:endParaRPr lang="en-US" sz="3000" dirty="0" err="1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ECA0629-DC5A-E344-B0D2-F80057074B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25029"/>
            <a:ext cx="10691813" cy="3309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15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6194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551">
      <a:dk1>
        <a:sysClr val="windowText" lastClr="000000"/>
      </a:dk1>
      <a:lt1>
        <a:sysClr val="window" lastClr="FFFFFF"/>
      </a:lt1>
      <a:dk2>
        <a:srgbClr val="172934"/>
      </a:dk2>
      <a:lt2>
        <a:srgbClr val="E7E6E6"/>
      </a:lt2>
      <a:accent1>
        <a:srgbClr val="E30613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29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>
          <a:defRPr sz="1400" dirty="0" err="1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outhampton Solent presentation template - new brand" id="{9A111449-8A30-400E-95EF-574DFB6DE763}" vid="{A72177E1-23DC-41FC-BB4E-9853E54FEE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6126</TotalTime>
  <Words>161</Words>
  <Application>Microsoft Macintosh PowerPoint</Application>
  <PresentationFormat>Custom</PresentationFormat>
  <Paragraphs>66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Trebuchet MS</vt:lpstr>
      <vt:lpstr>Office Theme</vt:lpstr>
      <vt:lpstr>JOE APPLETON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Southampton Solent University</dc:creator>
  <cp:lastModifiedBy>Joe Appleton</cp:lastModifiedBy>
  <cp:revision>156</cp:revision>
  <dcterms:created xsi:type="dcterms:W3CDTF">2017-02-28T18:13:28Z</dcterms:created>
  <dcterms:modified xsi:type="dcterms:W3CDTF">2019-11-26T07:28:04Z</dcterms:modified>
</cp:coreProperties>
</file>

<file path=docProps/thumbnail.jpeg>
</file>